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311" r:id="rId3"/>
    <p:sldId id="299" r:id="rId4"/>
    <p:sldId id="310" r:id="rId5"/>
    <p:sldId id="309" r:id="rId6"/>
    <p:sldId id="294" r:id="rId7"/>
    <p:sldId id="297" r:id="rId8"/>
    <p:sldId id="289" r:id="rId9"/>
    <p:sldId id="308" r:id="rId10"/>
    <p:sldId id="287" r:id="rId11"/>
    <p:sldId id="298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5FDFC"/>
    <a:srgbClr val="FF8837"/>
    <a:srgbClr val="960000"/>
    <a:srgbClr val="FF9966"/>
    <a:srgbClr val="CC99FF"/>
    <a:srgbClr val="FFFF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20EC6-DD77-4AC8-B80E-F7C728A3CE35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5E613-86D2-4637-901A-DE4878AFFA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08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06226-07D1-423F-96E7-FCAC2885D58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03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46F1-AFC4-4F96-8191-DBB58468ECE9}" type="datetimeFigureOut">
              <a:rPr lang="es-ES" smtClean="0"/>
              <a:pPr/>
              <a:t>26/02/2019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D76254-8590-4E42-B91A-E918557AFB6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46F1-AFC4-4F96-8191-DBB58468ECE9}" type="datetimeFigureOut">
              <a:rPr lang="es-ES" smtClean="0"/>
              <a:pPr/>
              <a:t>26/02/2019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76254-8590-4E42-B91A-E918557AFB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46F1-AFC4-4F96-8191-DBB58468ECE9}" type="datetimeFigureOut">
              <a:rPr lang="es-ES" smtClean="0"/>
              <a:pPr/>
              <a:t>26/02/2019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76254-8590-4E42-B91A-E918557AFB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2946F1-AFC4-4F96-8191-DBB58468ECE9}" type="datetimeFigureOut">
              <a:rPr lang="es-ES" smtClean="0"/>
              <a:pPr/>
              <a:t>26/02/2019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ED76254-8590-4E42-B91A-E918557AFB6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46F1-AFC4-4F96-8191-DBB58468ECE9}" type="datetimeFigureOut">
              <a:rPr lang="es-ES" smtClean="0"/>
              <a:pPr/>
              <a:t>26/02/2019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76254-8590-4E42-B91A-E918557AFB6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46F1-AFC4-4F96-8191-DBB58468ECE9}" type="datetimeFigureOut">
              <a:rPr lang="es-ES" smtClean="0"/>
              <a:pPr/>
              <a:t>26/02/2019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76254-8590-4E42-B91A-E918557AFB6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76254-8590-4E42-B91A-E918557AFB6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46F1-AFC4-4F96-8191-DBB58468ECE9}" type="datetimeFigureOut">
              <a:rPr lang="es-ES" smtClean="0"/>
              <a:pPr/>
              <a:t>26/02/2019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46F1-AFC4-4F96-8191-DBB58468ECE9}" type="datetimeFigureOut">
              <a:rPr lang="es-ES" smtClean="0"/>
              <a:pPr/>
              <a:t>26/02/2019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76254-8590-4E42-B91A-E918557AFB6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46F1-AFC4-4F96-8191-DBB58468ECE9}" type="datetimeFigureOut">
              <a:rPr lang="es-ES" smtClean="0"/>
              <a:pPr/>
              <a:t>26/02/2019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76254-8590-4E42-B91A-E918557AFB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2946F1-AFC4-4F96-8191-DBB58468ECE9}" type="datetimeFigureOut">
              <a:rPr lang="es-ES" smtClean="0"/>
              <a:pPr/>
              <a:t>26/02/2019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D76254-8590-4E42-B91A-E918557AFB6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46F1-AFC4-4F96-8191-DBB58468ECE9}" type="datetimeFigureOut">
              <a:rPr lang="es-ES" smtClean="0"/>
              <a:pPr/>
              <a:t>26/02/2019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D76254-8590-4E42-B91A-E918557AFB6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2946F1-AFC4-4F96-8191-DBB58468ECE9}" type="datetimeFigureOut">
              <a:rPr lang="es-ES" smtClean="0"/>
              <a:pPr/>
              <a:t>26/02/2019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ED76254-8590-4E42-B91A-E918557AFB6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 smtClean="0">
                <a:solidFill>
                  <a:srgbClr val="92D050"/>
                </a:solidFill>
              </a:rPr>
              <a:t>BIENVENIDAS FAMILIAS A LA REUNIÓN DEL </a:t>
            </a:r>
            <a:br>
              <a:rPr lang="es-ES" sz="3200" b="1" dirty="0" smtClean="0">
                <a:solidFill>
                  <a:srgbClr val="92D050"/>
                </a:solidFill>
              </a:rPr>
            </a:br>
            <a:r>
              <a:rPr lang="es-ES" sz="3200" b="1" dirty="0" smtClean="0">
                <a:solidFill>
                  <a:srgbClr val="92D050"/>
                </a:solidFill>
              </a:rPr>
              <a:t>2º TRIMESTRE </a:t>
            </a:r>
            <a:br>
              <a:rPr lang="es-ES" sz="3200" b="1" dirty="0" smtClean="0">
                <a:solidFill>
                  <a:srgbClr val="92D050"/>
                </a:solidFill>
              </a:rPr>
            </a:br>
            <a:r>
              <a:rPr lang="es-ES" sz="2000" b="1" dirty="0" smtClean="0">
                <a:solidFill>
                  <a:srgbClr val="7030A0"/>
                </a:solidFill>
              </a:rPr>
              <a:t>3º PRIMARIA</a:t>
            </a:r>
            <a:endParaRPr lang="es-ES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21871"/>
            <a:ext cx="5544616" cy="417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Tras las dos sesiones de </a:t>
            </a:r>
            <a:r>
              <a:rPr lang="es-ES" dirty="0" err="1" smtClean="0"/>
              <a:t>ecoembes</a:t>
            </a:r>
            <a:r>
              <a:rPr lang="es-ES" dirty="0" smtClean="0"/>
              <a:t> llevadas a cabo estamos trabajando algunos retos saludables: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Febrero: desayuno sin residuos</a:t>
            </a:r>
          </a:p>
          <a:p>
            <a:r>
              <a:rPr lang="es-ES" dirty="0" smtClean="0">
                <a:solidFill>
                  <a:schemeClr val="accent3"/>
                </a:solidFill>
              </a:rPr>
              <a:t>Marzo: no plásticos de un solo uso </a:t>
            </a:r>
            <a:r>
              <a:rPr lang="es-ES" dirty="0" smtClean="0"/>
              <a:t>(botellas, envoltorios,..)</a:t>
            </a:r>
          </a:p>
          <a:p>
            <a:r>
              <a:rPr lang="es-ES" dirty="0" smtClean="0">
                <a:solidFill>
                  <a:srgbClr val="7030A0"/>
                </a:solidFill>
              </a:rPr>
              <a:t>Abril: uso de formas de transporte saludable </a:t>
            </a:r>
          </a:p>
          <a:p>
            <a:pPr marL="0" indent="0">
              <a:buNone/>
            </a:pPr>
            <a:r>
              <a:rPr lang="es-ES" dirty="0" smtClean="0"/>
              <a:t>(caminar,  bicicleta , patinete,…)</a:t>
            </a:r>
          </a:p>
          <a:p>
            <a:endParaRPr lang="es-ES" sz="16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rgbClr val="92D050"/>
                </a:solidFill>
                <a:latin typeface="Comic Sans MS" pitchFamily="66" charset="0"/>
              </a:rPr>
              <a:t>       RETOS SALUDABLES</a:t>
            </a:r>
            <a:endParaRPr lang="es-ES" sz="40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69160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36"/>
            <a:ext cx="1800200" cy="122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800" dirty="0" smtClean="0">
                <a:latin typeface="Comic Sans MS" pitchFamily="66" charset="0"/>
              </a:rPr>
              <a:t>Gracias por venir , por vuestro apoyo y colaboración.</a:t>
            </a:r>
          </a:p>
          <a:p>
            <a:endParaRPr lang="es-ES" sz="4800" dirty="0">
              <a:latin typeface="Comic Sans MS" pitchFamily="66" charset="0"/>
            </a:endParaRPr>
          </a:p>
          <a:p>
            <a:endParaRPr lang="es-ES" sz="9600" dirty="0" smtClean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5230888" cy="241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89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 </a:t>
            </a:r>
            <a:r>
              <a:rPr lang="es-ES" dirty="0" smtClean="0">
                <a:latin typeface="Comic Sans MS" pitchFamily="66" charset="0"/>
              </a:rPr>
              <a:t>Los objetivos han sido alcanzados por la mayoría de los alumnos/as. </a:t>
            </a:r>
          </a:p>
          <a:p>
            <a:r>
              <a:rPr lang="es-ES" dirty="0" smtClean="0">
                <a:latin typeface="Comic Sans MS" pitchFamily="66" charset="0"/>
              </a:rPr>
              <a:t>En Matemáticas, las mayores dificultades se perciben en la resolución de problemas, y en  Lengua en ortografía.</a:t>
            </a:r>
          </a:p>
          <a:p>
            <a:r>
              <a:rPr lang="es-ES" dirty="0" smtClean="0">
                <a:latin typeface="Comic Sans MS" pitchFamily="66" charset="0"/>
              </a:rPr>
              <a:t> En las áreas bilingües,  el trabajo en las destrezas de lectura, comprensión y expresión escrita (vocabulario activo) ha requerido una mayor atención.</a:t>
            </a:r>
          </a:p>
          <a:p>
            <a:r>
              <a:rPr lang="es-ES" dirty="0" smtClean="0">
                <a:latin typeface="Comic Sans MS" pitchFamily="66" charset="0"/>
              </a:rPr>
              <a:t> A nivel actitudinal, son grupos muy participativos y motivados ante el aprendizaje aunque les cuesta la escucha activa y el no interrumpir.</a:t>
            </a:r>
          </a:p>
          <a:p>
            <a:r>
              <a:rPr lang="es-ES" dirty="0" smtClean="0">
                <a:latin typeface="Comic Sans MS" pitchFamily="66" charset="0"/>
              </a:rPr>
              <a:t>Se ha trabajado mucho la autonomía en la organización del aula y de los diferentes roles del aprendizaje cooperativo.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FF8837"/>
                </a:solidFill>
              </a:rPr>
              <a:t>Resultados 1ª evaluación</a:t>
            </a:r>
            <a:endParaRPr lang="es-ES" b="1" dirty="0">
              <a:solidFill>
                <a:srgbClr val="FF88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5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58911"/>
              </p:ext>
            </p:extLst>
          </p:nvPr>
        </p:nvGraphicFramePr>
        <p:xfrm>
          <a:off x="611560" y="1844824"/>
          <a:ext cx="8229600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390912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omic Sans MS" pitchFamily="66" charset="0"/>
                        </a:rPr>
                        <a:t>LENGUA 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omic Sans MS" pitchFamily="66" charset="0"/>
                        </a:rPr>
                        <a:t>MATEMÁTICAS 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15755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b="1" baseline="0" dirty="0" smtClean="0">
                          <a:latin typeface="Comic Sans MS" pitchFamily="66" charset="0"/>
                        </a:rPr>
                        <a:t>Gramática: 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género y número, nombres, adjetivos y pronombres.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="1" baseline="0" dirty="0" smtClean="0">
                          <a:latin typeface="Comic Sans MS" pitchFamily="66" charset="0"/>
                        </a:rPr>
                        <a:t>Vocabulario: 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palabras compuestas y derivadas.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="1" baseline="0" dirty="0" smtClean="0">
                          <a:latin typeface="Comic Sans MS" pitchFamily="66" charset="0"/>
                        </a:rPr>
                        <a:t>Ortografía: 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la c, la q, la z, la ll, la y, palabras terminadas en –d o –z y  la r.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="1" baseline="0" dirty="0" smtClean="0">
                          <a:latin typeface="Comic Sans MS" pitchFamily="66" charset="0"/>
                        </a:rPr>
                        <a:t>Literatura: 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el cuento, el teatro y el poema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smtClean="0">
                          <a:latin typeface="Comic Sans MS" pitchFamily="66" charset="0"/>
                        </a:rPr>
                        <a:t>La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 división.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>
                          <a:latin typeface="Comic Sans MS" pitchFamily="66" charset="0"/>
                        </a:rPr>
                        <a:t>Las fracciones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>
                          <a:latin typeface="Comic Sans MS" pitchFamily="66" charset="0"/>
                        </a:rPr>
                        <a:t>Decimales y monedas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>
                          <a:latin typeface="Comic Sans MS" pitchFamily="66" charset="0"/>
                        </a:rPr>
                        <a:t>Las figuras planas.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33CCFF"/>
                </a:solidFill>
                <a:latin typeface="Comic Sans MS" pitchFamily="66" charset="0"/>
              </a:rPr>
              <a:t>LENGUA Y MATEMÁTICAS</a:t>
            </a:r>
            <a:endParaRPr lang="es-ES" b="1" dirty="0">
              <a:solidFill>
                <a:srgbClr val="33CC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>
                <a:solidFill>
                  <a:srgbClr val="960000"/>
                </a:solidFill>
                <a:latin typeface="Comic Sans MS" pitchFamily="66" charset="0"/>
              </a:rPr>
              <a:t>M</a:t>
            </a:r>
            <a:r>
              <a:rPr lang="es-ES_tradnl" b="1" dirty="0" smtClean="0">
                <a:solidFill>
                  <a:srgbClr val="960000"/>
                </a:solidFill>
                <a:latin typeface="Comic Sans MS" pitchFamily="66" charset="0"/>
              </a:rPr>
              <a:t>ejora de la lectura</a:t>
            </a:r>
            <a:endParaRPr lang="es-ES" b="1" dirty="0">
              <a:solidFill>
                <a:srgbClr val="960000"/>
              </a:solidFill>
              <a:latin typeface="Comic Sans MS" pitchFamily="66" charset="0"/>
            </a:endParaRPr>
          </a:p>
        </p:txBody>
      </p:sp>
      <p:pic>
        <p:nvPicPr>
          <p:cNvPr id="5" name="4 Marcador de contenido" descr="Lectu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4104456" cy="2909726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4209616" cy="506916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s-ES_tradnl" dirty="0" smtClean="0">
                <a:latin typeface="Comic Sans MS" pitchFamily="66" charset="0"/>
              </a:rPr>
              <a:t>Leer todos los días entre 20 y 30 minutos.</a:t>
            </a:r>
          </a:p>
          <a:p>
            <a:pPr>
              <a:buFontTx/>
              <a:buChar char="-"/>
            </a:pPr>
            <a:r>
              <a:rPr lang="es-ES_tradnl" dirty="0" smtClean="0">
                <a:latin typeface="Comic Sans MS" pitchFamily="66" charset="0"/>
              </a:rPr>
              <a:t> Los alumnos con dificultades en la lectura les beneficia leer en voz alta.</a:t>
            </a:r>
          </a:p>
          <a:p>
            <a:pPr>
              <a:buFontTx/>
              <a:buChar char="-"/>
            </a:pPr>
            <a:r>
              <a:rPr lang="es-ES_tradnl" dirty="0" smtClean="0">
                <a:latin typeface="Comic Sans MS" pitchFamily="66" charset="0"/>
              </a:rPr>
              <a:t>Deben elegir la temática de los libros según sus propios gustos: cómic, aventuras, revistas… </a:t>
            </a:r>
          </a:p>
          <a:p>
            <a:pPr>
              <a:buFontTx/>
              <a:buChar char="-"/>
            </a:pPr>
            <a:r>
              <a:rPr lang="es-ES_tradnl" dirty="0" smtClean="0">
                <a:latin typeface="Comic Sans MS" pitchFamily="66" charset="0"/>
              </a:rPr>
              <a:t>Si hay posibilidad hacerles el carné de alguna biblioteca pública.</a:t>
            </a:r>
          </a:p>
        </p:txBody>
      </p:sp>
    </p:spTree>
    <p:extLst>
      <p:ext uri="{BB962C8B-B14F-4D97-AF65-F5344CB8AC3E}">
        <p14:creationId xmlns:p14="http://schemas.microsoft.com/office/powerpoint/2010/main" val="249182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284268"/>
              </p:ext>
            </p:extLst>
          </p:nvPr>
        </p:nvGraphicFramePr>
        <p:xfrm>
          <a:off x="539552" y="1427780"/>
          <a:ext cx="8229600" cy="5279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86249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omic Sans MS" pitchFamily="66" charset="0"/>
                        </a:rPr>
                        <a:t>1º trimestre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aseline="0" dirty="0" smtClean="0">
                          <a:latin typeface="Comic Sans MS" pitchFamily="66" charset="0"/>
                        </a:rPr>
                        <a:t>Comienzo con dinámicas </a:t>
                      </a:r>
                    </a:p>
                    <a:p>
                      <a:r>
                        <a:rPr lang="es-ES" baseline="0" dirty="0" smtClean="0">
                          <a:latin typeface="Comic Sans MS" pitchFamily="66" charset="0"/>
                        </a:rPr>
                        <a:t>de conocimiento y cohesión de </a:t>
                      </a:r>
                    </a:p>
                    <a:p>
                      <a:r>
                        <a:rPr lang="es-ES" baseline="0" dirty="0" smtClean="0">
                          <a:latin typeface="Comic Sans MS" pitchFamily="66" charset="0"/>
                        </a:rPr>
                        <a:t>de grupo</a:t>
                      </a:r>
                    </a:p>
                    <a:p>
                      <a:r>
                        <a:rPr lang="es-ES" baseline="0" dirty="0" smtClean="0">
                          <a:latin typeface="Comic Sans MS" pitchFamily="66" charset="0"/>
                        </a:rPr>
                        <a:t>Parejas y equipos</a:t>
                      </a:r>
                    </a:p>
                    <a:p>
                      <a:r>
                        <a:rPr lang="es-ES" baseline="0" dirty="0" smtClean="0">
                          <a:latin typeface="Comic Sans MS" pitchFamily="66" charset="0"/>
                        </a:rPr>
                        <a:t>Aprendizaje cooperativo</a:t>
                      </a:r>
                    </a:p>
                    <a:p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6709">
                <a:tc>
                  <a:txBody>
                    <a:bodyPr/>
                    <a:lstStyle/>
                    <a:p>
                      <a:endParaRPr lang="es-ES" dirty="0" smtClean="0">
                        <a:latin typeface="Comic Sans MS" pitchFamily="66" charset="0"/>
                      </a:endParaRPr>
                    </a:p>
                    <a:p>
                      <a:r>
                        <a:rPr lang="es-ES" dirty="0" smtClean="0">
                          <a:latin typeface="Comic Sans MS" pitchFamily="66" charset="0"/>
                        </a:rPr>
                        <a:t>2º trimestre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omic Sans MS" pitchFamily="66" charset="0"/>
                        </a:rPr>
                        <a:t>Equipos</a:t>
                      </a:r>
                    </a:p>
                    <a:p>
                      <a:r>
                        <a:rPr lang="es-ES" dirty="0" smtClean="0">
                          <a:latin typeface="Comic Sans MS" pitchFamily="66" charset="0"/>
                        </a:rPr>
                        <a:t>Aprendizaje cooperativo</a:t>
                      </a:r>
                    </a:p>
                    <a:p>
                      <a:r>
                        <a:rPr lang="es-ES" dirty="0" smtClean="0">
                          <a:latin typeface="Comic Sans MS" pitchFamily="66" charset="0"/>
                        </a:rPr>
                        <a:t>Roles</a:t>
                      </a:r>
                      <a:r>
                        <a:rPr lang="es-ES" baseline="0" dirty="0" smtClean="0">
                          <a:latin typeface="Comic Sans MS" pitchFamily="66" charset="0"/>
                        </a:rPr>
                        <a:t> de equipo: </a:t>
                      </a:r>
                    </a:p>
                    <a:p>
                      <a:r>
                        <a:rPr lang="es-ES" baseline="0" dirty="0" smtClean="0">
                          <a:latin typeface="Comic Sans MS" pitchFamily="66" charset="0"/>
                        </a:rPr>
                        <a:t>Controlador/a, coordinador/a, portavoz y secretario/a. </a:t>
                      </a:r>
                      <a:endParaRPr lang="es-ES" dirty="0" smtClean="0">
                        <a:latin typeface="Comic Sans MS" pitchFamily="66" charset="0"/>
                      </a:endParaRPr>
                    </a:p>
                    <a:p>
                      <a:endParaRPr lang="es-ES" dirty="0" smtClean="0">
                        <a:latin typeface="Comic Sans MS" pitchFamily="66" charset="0"/>
                      </a:endParaRPr>
                    </a:p>
                    <a:p>
                      <a:r>
                        <a:rPr lang="es-ES" dirty="0" smtClean="0">
                          <a:latin typeface="Comic Sans MS" pitchFamily="66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0591">
                <a:tc>
                  <a:txBody>
                    <a:bodyPr/>
                    <a:lstStyle/>
                    <a:p>
                      <a:endParaRPr lang="es-ES" dirty="0" smtClean="0">
                        <a:latin typeface="Comic Sans MS" pitchFamily="66" charset="0"/>
                      </a:endParaRPr>
                    </a:p>
                    <a:p>
                      <a:r>
                        <a:rPr lang="es-ES" dirty="0" smtClean="0">
                          <a:latin typeface="Comic Sans MS" pitchFamily="66" charset="0"/>
                        </a:rPr>
                        <a:t>3º trimestre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omic Sans MS" pitchFamily="66" charset="0"/>
                        </a:rPr>
                        <a:t>Equipos</a:t>
                      </a:r>
                    </a:p>
                    <a:p>
                      <a:r>
                        <a:rPr lang="es-ES" dirty="0" smtClean="0">
                          <a:latin typeface="Comic Sans MS" pitchFamily="66" charset="0"/>
                        </a:rPr>
                        <a:t>Aprendizaje cooperativo</a:t>
                      </a:r>
                    </a:p>
                    <a:p>
                      <a:endParaRPr lang="es-ES" sz="1400" dirty="0" smtClean="0">
                        <a:latin typeface="Comic Sans MS" pitchFamily="66" charset="0"/>
                      </a:endParaRPr>
                    </a:p>
                    <a:p>
                      <a:endParaRPr lang="es-ES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METODOLOGÍA GENERAL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1746" name="Picture 2" descr="http://4.bp.blogspot.com/-IldcNO88aRQ/TgBSwGdKdRI/AAAAAAAAGTQ/-v0bTLW2AtE/s1600/istockphoto_12147488-white-lover-boy-girl-children-couple-holding-hands-cartoon-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5724" y="2002419"/>
            <a:ext cx="864096" cy="904564"/>
          </a:xfrm>
          <a:prstGeom prst="rect">
            <a:avLst/>
          </a:prstGeom>
          <a:noFill/>
        </p:spPr>
      </p:pic>
      <p:pic>
        <p:nvPicPr>
          <p:cNvPr id="31748" name="Picture 4" descr="http://images.vectorhq.com/images/premium/previews/119/four-happy-children-friends-from-different-ethnic-groups_119637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9166" y="3284984"/>
            <a:ext cx="716632" cy="716632"/>
          </a:xfrm>
          <a:prstGeom prst="rect">
            <a:avLst/>
          </a:prstGeom>
          <a:noFill/>
        </p:spPr>
      </p:pic>
      <p:pic>
        <p:nvPicPr>
          <p:cNvPr id="6" name="Picture 4" descr="http://images.vectorhq.com/images/premium/previews/119/four-happy-children-friends-from-different-ethnic-groups_119637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3048" y="5589240"/>
            <a:ext cx="766772" cy="766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39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9FB8CD"/>
              </a:buClr>
            </a:pPr>
            <a:r>
              <a:rPr lang="es-ES_tradnl" sz="2200" dirty="0" smtClean="0">
                <a:solidFill>
                  <a:prstClr val="black"/>
                </a:solidFill>
                <a:latin typeface="Comic Sans MS" pitchFamily="66" charset="0"/>
              </a:rPr>
              <a:t>Aspectos </a:t>
            </a:r>
            <a:r>
              <a:rPr lang="es-ES_tradnl" sz="2200" dirty="0">
                <a:solidFill>
                  <a:prstClr val="black"/>
                </a:solidFill>
                <a:latin typeface="Comic Sans MS" pitchFamily="66" charset="0"/>
              </a:rPr>
              <a:t>a destacar</a:t>
            </a:r>
            <a:r>
              <a:rPr lang="es-ES_tradnl" sz="2400" dirty="0">
                <a:solidFill>
                  <a:prstClr val="white"/>
                </a:solidFill>
                <a:latin typeface="Comic Sans MS" pitchFamily="66" charset="0"/>
              </a:rPr>
              <a:t>:</a:t>
            </a:r>
          </a:p>
          <a:p>
            <a:pPr lvl="1">
              <a:buClr>
                <a:srgbClr val="9FB8CD">
                  <a:shade val="75000"/>
                </a:srgbClr>
              </a:buClr>
            </a:pPr>
            <a:r>
              <a:rPr lang="es-ES_tradnl" sz="1700" dirty="0">
                <a:solidFill>
                  <a:srgbClr val="DDE9EC"/>
                </a:solidFill>
                <a:latin typeface="Comic Sans MS" pitchFamily="66" charset="0"/>
              </a:rPr>
              <a:t>Rutinas a nivel de comunicación oral al comenzar las sesiones (diferentes responsabilidades  y tareas por comisiones) </a:t>
            </a:r>
          </a:p>
          <a:p>
            <a:pPr lvl="1">
              <a:buClr>
                <a:srgbClr val="9FB8CD">
                  <a:shade val="75000"/>
                </a:srgbClr>
              </a:buClr>
            </a:pPr>
            <a:r>
              <a:rPr lang="es-ES_tradnl" sz="1700" dirty="0">
                <a:solidFill>
                  <a:srgbClr val="DDE9EC"/>
                </a:solidFill>
                <a:latin typeface="Comic Sans MS" pitchFamily="66" charset="0"/>
              </a:rPr>
              <a:t>Trabajo específico una vez a la semana de vocabulario y </a:t>
            </a:r>
            <a:r>
              <a:rPr lang="es-ES_tradnl" sz="1700" dirty="0" err="1">
                <a:solidFill>
                  <a:srgbClr val="DDE9EC"/>
                </a:solidFill>
                <a:latin typeface="Comic Sans MS" pitchFamily="66" charset="0"/>
              </a:rPr>
              <a:t>spelling</a:t>
            </a:r>
            <a:r>
              <a:rPr lang="es-ES_tradnl" sz="1700" dirty="0">
                <a:solidFill>
                  <a:srgbClr val="DDE9EC"/>
                </a:solidFill>
                <a:latin typeface="Comic Sans MS" pitchFamily="66" charset="0"/>
              </a:rPr>
              <a:t> . Repaso del abecedario ( pizarra </a:t>
            </a:r>
            <a:r>
              <a:rPr lang="es-ES_tradnl" sz="1700" dirty="0" err="1">
                <a:solidFill>
                  <a:srgbClr val="DDE9EC"/>
                </a:solidFill>
                <a:latin typeface="Comic Sans MS" pitchFamily="66" charset="0"/>
              </a:rPr>
              <a:t>velleda</a:t>
            </a:r>
            <a:r>
              <a:rPr lang="es-ES_tradnl" sz="1700" dirty="0">
                <a:solidFill>
                  <a:srgbClr val="DDE9EC"/>
                </a:solidFill>
                <a:latin typeface="Comic Sans MS" pitchFamily="66" charset="0"/>
              </a:rPr>
              <a:t>)</a:t>
            </a:r>
          </a:p>
          <a:p>
            <a:pPr lvl="1">
              <a:buClr>
                <a:srgbClr val="9FB8CD">
                  <a:shade val="75000"/>
                </a:srgbClr>
              </a:buClr>
            </a:pPr>
            <a:r>
              <a:rPr lang="es-ES_tradnl" sz="1700" dirty="0">
                <a:solidFill>
                  <a:srgbClr val="DDE9EC"/>
                </a:solidFill>
                <a:latin typeface="Comic Sans MS" pitchFamily="66" charset="0"/>
              </a:rPr>
              <a:t>Presentaciones orales los viernes . (En marzo tarea </a:t>
            </a:r>
            <a:r>
              <a:rPr lang="es-ES_tradnl" sz="1700" dirty="0" smtClean="0">
                <a:solidFill>
                  <a:srgbClr val="DDE9EC"/>
                </a:solidFill>
                <a:latin typeface="Comic Sans MS" pitchFamily="66" charset="0"/>
              </a:rPr>
              <a:t>común)</a:t>
            </a:r>
            <a:endParaRPr lang="es-ES_tradnl" sz="1700" dirty="0">
              <a:solidFill>
                <a:srgbClr val="DDE9EC"/>
              </a:solidFill>
              <a:latin typeface="Comic Sans MS" pitchFamily="66" charset="0"/>
            </a:endParaRPr>
          </a:p>
          <a:p>
            <a:pPr lvl="1">
              <a:buClr>
                <a:srgbClr val="9FB8CD">
                  <a:shade val="75000"/>
                </a:srgbClr>
              </a:buClr>
            </a:pPr>
            <a:r>
              <a:rPr lang="es-ES_tradnl" sz="1700" dirty="0">
                <a:solidFill>
                  <a:srgbClr val="DDE9EC"/>
                </a:solidFill>
                <a:latin typeface="Comic Sans MS" pitchFamily="66" charset="0"/>
              </a:rPr>
              <a:t>Plan de fomento a la lectura: Lectura  durante 15 min a primera hora. </a:t>
            </a:r>
            <a:r>
              <a:rPr lang="es-ES_tradnl" sz="1700" dirty="0" smtClean="0">
                <a:solidFill>
                  <a:srgbClr val="DDE9EC"/>
                </a:solidFill>
                <a:latin typeface="Comic Sans MS" pitchFamily="66" charset="0"/>
              </a:rPr>
              <a:t>Hemos </a:t>
            </a:r>
            <a:r>
              <a:rPr lang="es-ES_tradnl" sz="1700" dirty="0">
                <a:solidFill>
                  <a:srgbClr val="DDE9EC"/>
                </a:solidFill>
                <a:latin typeface="Comic Sans MS" pitchFamily="66" charset="0"/>
              </a:rPr>
              <a:t>hecho nuestra primera ficha o “</a:t>
            </a:r>
            <a:r>
              <a:rPr lang="es-ES_tradnl" sz="1700" dirty="0" err="1">
                <a:solidFill>
                  <a:srgbClr val="DDE9EC"/>
                </a:solidFill>
                <a:latin typeface="Comic Sans MS" pitchFamily="66" charset="0"/>
              </a:rPr>
              <a:t>book</a:t>
            </a:r>
            <a:r>
              <a:rPr lang="es-ES_tradnl" sz="1700" dirty="0">
                <a:solidFill>
                  <a:srgbClr val="DDE9EC"/>
                </a:solidFill>
                <a:latin typeface="Comic Sans MS" pitchFamily="66" charset="0"/>
              </a:rPr>
              <a:t> </a:t>
            </a:r>
            <a:r>
              <a:rPr lang="es-ES_tradnl" sz="1700" dirty="0" err="1">
                <a:solidFill>
                  <a:srgbClr val="DDE9EC"/>
                </a:solidFill>
                <a:latin typeface="Comic Sans MS" pitchFamily="66" charset="0"/>
              </a:rPr>
              <a:t>review</a:t>
            </a:r>
            <a:r>
              <a:rPr lang="es-ES_tradnl" sz="1700" dirty="0">
                <a:solidFill>
                  <a:srgbClr val="DDE9EC"/>
                </a:solidFill>
                <a:latin typeface="Comic Sans MS" pitchFamily="66" charset="0"/>
              </a:rPr>
              <a:t>” de uno de los libros de la biblioteca de aula. Seguiremos hasta final de curso.</a:t>
            </a:r>
          </a:p>
          <a:p>
            <a:pPr lvl="1">
              <a:buClr>
                <a:srgbClr val="9FB8CD">
                  <a:shade val="75000"/>
                </a:srgbClr>
              </a:buClr>
            </a:pPr>
            <a:r>
              <a:rPr lang="es-ES_tradnl" sz="1700" dirty="0">
                <a:solidFill>
                  <a:srgbClr val="DDE9EC"/>
                </a:solidFill>
                <a:latin typeface="Comic Sans MS" pitchFamily="66" charset="0"/>
              </a:rPr>
              <a:t>Role-</a:t>
            </a:r>
            <a:r>
              <a:rPr lang="es-ES_tradnl" sz="1700" dirty="0" err="1">
                <a:solidFill>
                  <a:srgbClr val="DDE9EC"/>
                </a:solidFill>
                <a:latin typeface="Comic Sans MS" pitchFamily="66" charset="0"/>
              </a:rPr>
              <a:t>plays</a:t>
            </a:r>
            <a:r>
              <a:rPr lang="es-ES_tradnl" sz="1700" dirty="0">
                <a:solidFill>
                  <a:srgbClr val="DDE9EC"/>
                </a:solidFill>
                <a:latin typeface="Comic Sans MS" pitchFamily="66" charset="0"/>
              </a:rPr>
              <a:t> o representaciones teatralizadas en cada una de las unidades para reforzar la pronunciación y las estructuras gramaticales de una forma lúdica</a:t>
            </a:r>
          </a:p>
          <a:p>
            <a:pPr lvl="1">
              <a:buClr>
                <a:srgbClr val="9FB8CD">
                  <a:shade val="75000"/>
                </a:srgbClr>
              </a:buClr>
            </a:pPr>
            <a:r>
              <a:rPr lang="es-ES_tradnl" sz="1700" dirty="0">
                <a:solidFill>
                  <a:srgbClr val="DDE9EC"/>
                </a:solidFill>
                <a:latin typeface="Comic Sans MS" pitchFamily="66" charset="0"/>
              </a:rPr>
              <a:t>Diseño de sesiones con rotación de diversas tareas en las sesiones con </a:t>
            </a:r>
            <a:r>
              <a:rPr lang="es-ES_tradnl" sz="1700" dirty="0" err="1">
                <a:solidFill>
                  <a:srgbClr val="DDE9EC"/>
                </a:solidFill>
                <a:latin typeface="Comic Sans MS" pitchFamily="66" charset="0"/>
              </a:rPr>
              <a:t>assistant</a:t>
            </a:r>
            <a:r>
              <a:rPr lang="es-ES_tradnl" sz="1700" dirty="0">
                <a:solidFill>
                  <a:srgbClr val="DDE9EC"/>
                </a:solidFill>
                <a:latin typeface="Comic Sans MS" pitchFamily="66" charset="0"/>
              </a:rPr>
              <a:t> para mejorar la competencia oral</a:t>
            </a:r>
          </a:p>
          <a:p>
            <a:pPr lvl="1">
              <a:buClr>
                <a:srgbClr val="9FB8CD">
                  <a:shade val="75000"/>
                </a:srgbClr>
              </a:buClr>
            </a:pPr>
            <a:r>
              <a:rPr lang="es-ES_tradnl" sz="1700" dirty="0">
                <a:solidFill>
                  <a:srgbClr val="DDE9EC"/>
                </a:solidFill>
                <a:latin typeface="Comic Sans MS" pitchFamily="66" charset="0"/>
              </a:rPr>
              <a:t>Test escrito y oral al </a:t>
            </a:r>
            <a:r>
              <a:rPr lang="es-ES_tradnl" sz="1600" b="1" dirty="0" smtClean="0">
                <a:solidFill>
                  <a:srgbClr val="DDE9EC"/>
                </a:solidFill>
                <a:latin typeface="Comic Sans MS" pitchFamily="66" charset="0"/>
              </a:rPr>
              <a:t>finalizar</a:t>
            </a:r>
            <a:r>
              <a:rPr lang="es-ES_tradnl" sz="1700" dirty="0" smtClean="0">
                <a:solidFill>
                  <a:srgbClr val="DDE9EC"/>
                </a:solidFill>
                <a:latin typeface="Comic Sans MS" pitchFamily="66" charset="0"/>
              </a:rPr>
              <a:t> </a:t>
            </a:r>
            <a:r>
              <a:rPr lang="es-ES_tradnl" sz="1700" dirty="0">
                <a:solidFill>
                  <a:srgbClr val="DDE9EC"/>
                </a:solidFill>
                <a:latin typeface="Comic Sans MS" pitchFamily="66" charset="0"/>
              </a:rPr>
              <a:t>cada unidad</a:t>
            </a:r>
          </a:p>
          <a:p>
            <a:pPr lvl="1">
              <a:buClr>
                <a:srgbClr val="9FB8CD">
                  <a:shade val="75000"/>
                </a:srgbClr>
              </a:buClr>
            </a:pPr>
            <a:endParaRPr lang="es-ES_tradnl" sz="1700" dirty="0" smtClean="0">
              <a:solidFill>
                <a:srgbClr val="DDE9EC"/>
              </a:solidFill>
              <a:latin typeface="Comic Sans MS" pitchFamily="66" charset="0"/>
            </a:endParaRPr>
          </a:p>
          <a:p>
            <a:pPr lvl="1">
              <a:buClr>
                <a:srgbClr val="9FB8CD">
                  <a:shade val="75000"/>
                </a:srgbClr>
              </a:buClr>
            </a:pPr>
            <a:r>
              <a:rPr lang="es-ES_tradnl" sz="1700" dirty="0" smtClean="0">
                <a:solidFill>
                  <a:srgbClr val="FF0000"/>
                </a:solidFill>
                <a:latin typeface="Comic Sans MS" pitchFamily="66" charset="0"/>
              </a:rPr>
              <a:t>RUEGO</a:t>
            </a:r>
            <a:r>
              <a:rPr lang="es-ES_tradnl" sz="1700" dirty="0">
                <a:solidFill>
                  <a:srgbClr val="FF0000"/>
                </a:solidFill>
                <a:latin typeface="Comic Sans MS" pitchFamily="66" charset="0"/>
              </a:rPr>
              <a:t>: utilizar diccionarios físicos o digitales. </a:t>
            </a:r>
            <a:endParaRPr lang="es-ES_tradnl" sz="17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>
              <a:buClr>
                <a:srgbClr val="9FB8CD">
                  <a:shade val="75000"/>
                </a:srgbClr>
              </a:buClr>
            </a:pPr>
            <a:r>
              <a:rPr lang="es-ES_tradnl" sz="1700" dirty="0" smtClean="0">
                <a:solidFill>
                  <a:srgbClr val="FF0000"/>
                </a:solidFill>
                <a:latin typeface="Comic Sans MS" pitchFamily="66" charset="0"/>
              </a:rPr>
              <a:t>NO </a:t>
            </a:r>
            <a:r>
              <a:rPr lang="es-ES_tradnl" sz="1700" dirty="0">
                <a:solidFill>
                  <a:srgbClr val="FF0000"/>
                </a:solidFill>
                <a:latin typeface="Comic Sans MS" pitchFamily="66" charset="0"/>
              </a:rPr>
              <a:t>TRADUCTORES</a:t>
            </a:r>
          </a:p>
          <a:p>
            <a:pPr lvl="1">
              <a:buClr>
                <a:srgbClr val="9FB8CD">
                  <a:shade val="75000"/>
                </a:srgbClr>
              </a:buClr>
            </a:pPr>
            <a:r>
              <a:rPr lang="es-ES_tradnl" sz="1700" dirty="0">
                <a:solidFill>
                  <a:prstClr val="black"/>
                </a:solidFill>
                <a:latin typeface="Comic Sans MS" pitchFamily="66" charset="0"/>
              </a:rPr>
              <a:t>www.wordreference.com                </a:t>
            </a:r>
          </a:p>
          <a:p>
            <a:pPr lvl="1">
              <a:buClr>
                <a:srgbClr val="9FB8CD">
                  <a:shade val="75000"/>
                </a:srgbClr>
              </a:buClr>
            </a:pPr>
            <a:r>
              <a:rPr lang="es-ES_tradnl" sz="1700" dirty="0">
                <a:solidFill>
                  <a:prstClr val="black"/>
                </a:solidFill>
                <a:latin typeface="Comic Sans MS" pitchFamily="66" charset="0"/>
              </a:rPr>
              <a:t>Diccionario de Oxford o Cambridge básico </a:t>
            </a:r>
            <a:r>
              <a:rPr lang="es-ES_tradnl" sz="1700" dirty="0" smtClean="0">
                <a:solidFill>
                  <a:prstClr val="black"/>
                </a:solidFill>
                <a:latin typeface="Comic Sans MS" pitchFamily="66" charset="0"/>
              </a:rPr>
              <a:t>inglés-inglés</a:t>
            </a:r>
          </a:p>
          <a:p>
            <a:pPr lvl="1">
              <a:buClr>
                <a:srgbClr val="9FB8CD">
                  <a:shade val="75000"/>
                </a:srgbClr>
              </a:buClr>
            </a:pPr>
            <a:r>
              <a:rPr lang="es-ES_tradnl" sz="1700" dirty="0" smtClean="0">
                <a:solidFill>
                  <a:prstClr val="black"/>
                </a:solidFill>
                <a:latin typeface="Comic Sans MS" pitchFamily="66" charset="0"/>
              </a:rPr>
              <a:t> ó inglés -español</a:t>
            </a:r>
          </a:p>
          <a:p>
            <a:pPr lvl="1">
              <a:buClr>
                <a:srgbClr val="9FB8CD">
                  <a:shade val="75000"/>
                </a:srgbClr>
              </a:buClr>
            </a:pPr>
            <a:endParaRPr lang="es-ES_tradnl" sz="1700" dirty="0">
              <a:solidFill>
                <a:prstClr val="black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15200" cy="822920"/>
          </a:xfrm>
        </p:spPr>
        <p:txBody>
          <a:bodyPr/>
          <a:lstStyle/>
          <a:p>
            <a:r>
              <a:rPr lang="es-ES" b="1" dirty="0">
                <a:solidFill>
                  <a:srgbClr val="CC99FF"/>
                </a:solidFill>
                <a:latin typeface="Comic Sans MS" pitchFamily="66" charset="0"/>
              </a:rPr>
              <a:t>      </a:t>
            </a:r>
            <a:r>
              <a:rPr lang="es-ES" b="1" dirty="0" smtClean="0">
                <a:solidFill>
                  <a:srgbClr val="CC99FF"/>
                </a:solidFill>
                <a:latin typeface="Comic Sans MS" pitchFamily="66" charset="0"/>
              </a:rPr>
              <a:t>      </a:t>
            </a:r>
            <a:r>
              <a:rPr lang="es-ES" sz="3200" b="1" dirty="0" smtClean="0">
                <a:solidFill>
                  <a:srgbClr val="CC99FF"/>
                </a:solidFill>
                <a:latin typeface="Comic Sans MS" pitchFamily="66" charset="0"/>
              </a:rPr>
              <a:t>INGLÉS</a:t>
            </a:r>
            <a:endParaRPr lang="es-ES" sz="3200" b="1" dirty="0">
              <a:solidFill>
                <a:srgbClr val="CC99FF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4293096"/>
            <a:ext cx="1264543" cy="193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1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968552"/>
          </a:xfrm>
        </p:spPr>
        <p:txBody>
          <a:bodyPr>
            <a:normAutofit/>
          </a:bodyPr>
          <a:lstStyle/>
          <a:p>
            <a:pPr lvl="0">
              <a:buClr>
                <a:srgbClr val="9FB8CD"/>
              </a:buClr>
            </a:pPr>
            <a:r>
              <a:rPr lang="es-ES" sz="2400" dirty="0">
                <a:solidFill>
                  <a:srgbClr val="00B050"/>
                </a:solidFill>
                <a:latin typeface="Comic Sans MS" pitchFamily="66" charset="0"/>
              </a:rPr>
              <a:t>Aspectos a destacar</a:t>
            </a:r>
            <a:r>
              <a:rPr lang="es-ES" sz="2400" dirty="0" smtClean="0">
                <a:solidFill>
                  <a:prstClr val="white"/>
                </a:solidFill>
                <a:latin typeface="Comic Sans MS" pitchFamily="66" charset="0"/>
              </a:rPr>
              <a:t>:</a:t>
            </a:r>
          </a:p>
          <a:p>
            <a:pPr lvl="1">
              <a:buClr>
                <a:srgbClr val="9FB8CD">
                  <a:shade val="75000"/>
                </a:srgbClr>
              </a:buClr>
            </a:pPr>
            <a:r>
              <a:rPr lang="es-ES_tradnl" sz="2000" dirty="0" smtClean="0">
                <a:solidFill>
                  <a:srgbClr val="DDE9EC"/>
                </a:solidFill>
                <a:latin typeface="Comic Sans MS" pitchFamily="66" charset="0"/>
              </a:rPr>
              <a:t>Trabajos </a:t>
            </a:r>
            <a:r>
              <a:rPr lang="es-ES_tradnl" sz="2000" dirty="0">
                <a:solidFill>
                  <a:srgbClr val="DDE9EC"/>
                </a:solidFill>
                <a:latin typeface="Comic Sans MS" pitchFamily="66" charset="0"/>
              </a:rPr>
              <a:t>en cooperación sobre aspectos relacionados con la unidad a nivel oral y exposiciones orales sobre aspectos del área.</a:t>
            </a:r>
          </a:p>
          <a:p>
            <a:pPr lvl="1">
              <a:buClr>
                <a:srgbClr val="9FB8CD">
                  <a:shade val="75000"/>
                </a:srgbClr>
              </a:buClr>
            </a:pPr>
            <a:r>
              <a:rPr lang="es-ES_tradnl" sz="2000" dirty="0">
                <a:solidFill>
                  <a:srgbClr val="DDE9EC"/>
                </a:solidFill>
                <a:latin typeface="Comic Sans MS" pitchFamily="66" charset="0"/>
              </a:rPr>
              <a:t>Metodología participativa y creativa ( mapas conceptuales, posters, láminas…)Poco a poco desarrollar técnicas de estudio de forma autónoma.</a:t>
            </a:r>
          </a:p>
          <a:p>
            <a:pPr lvl="1">
              <a:buClr>
                <a:srgbClr val="9FB8CD">
                  <a:shade val="75000"/>
                </a:srgbClr>
              </a:buClr>
            </a:pPr>
            <a:r>
              <a:rPr lang="es-ES_tradnl" sz="2000" dirty="0" smtClean="0">
                <a:solidFill>
                  <a:srgbClr val="DDE9EC"/>
                </a:solidFill>
                <a:latin typeface="Comic Sans MS" pitchFamily="66" charset="0"/>
              </a:rPr>
              <a:t>Trabajo con material manipulativo </a:t>
            </a:r>
            <a:endParaRPr lang="es-ES_tradnl" sz="2000" dirty="0">
              <a:solidFill>
                <a:srgbClr val="DDE9EC"/>
              </a:solidFill>
              <a:latin typeface="Comic Sans MS" pitchFamily="66" charset="0"/>
            </a:endParaRPr>
          </a:p>
          <a:p>
            <a:pPr lvl="1">
              <a:buClr>
                <a:srgbClr val="9FB8CD">
                  <a:shade val="75000"/>
                </a:srgbClr>
              </a:buClr>
            </a:pPr>
            <a:r>
              <a:rPr lang="es-ES_tradnl" sz="2000" dirty="0">
                <a:solidFill>
                  <a:srgbClr val="DDE9EC"/>
                </a:solidFill>
                <a:latin typeface="Comic Sans MS" pitchFamily="66" charset="0"/>
              </a:rPr>
              <a:t>Test oral y/o escrito sobre conceptos básicos al finalizar cada unidad </a:t>
            </a:r>
          </a:p>
          <a:p>
            <a:pPr lvl="1">
              <a:buClr>
                <a:srgbClr val="9FB8CD">
                  <a:shade val="75000"/>
                </a:srgbClr>
              </a:buClr>
            </a:pPr>
            <a:r>
              <a:rPr lang="es-ES_tradnl" sz="2000" dirty="0">
                <a:solidFill>
                  <a:srgbClr val="DDE9EC"/>
                </a:solidFill>
                <a:latin typeface="Comic Sans MS" pitchFamily="66" charset="0"/>
              </a:rPr>
              <a:t>Fichas de soporte y/o extensión </a:t>
            </a:r>
          </a:p>
          <a:p>
            <a:pPr lvl="1">
              <a:buClr>
                <a:srgbClr val="9FB8CD">
                  <a:shade val="75000"/>
                </a:srgbClr>
              </a:buClr>
            </a:pPr>
            <a:r>
              <a:rPr lang="es-ES_tradnl" sz="2000" dirty="0">
                <a:solidFill>
                  <a:srgbClr val="DDE9EC"/>
                </a:solidFill>
                <a:latin typeface="Comic Sans MS" pitchFamily="66" charset="0"/>
              </a:rPr>
              <a:t>Fomento del proceso </a:t>
            </a:r>
            <a:r>
              <a:rPr lang="es-ES_tradnl" sz="2000" dirty="0" smtClean="0">
                <a:solidFill>
                  <a:srgbClr val="DDE9EC"/>
                </a:solidFill>
                <a:latin typeface="Comic Sans MS" pitchFamily="66" charset="0"/>
              </a:rPr>
              <a:t>científico y de indagación  en </a:t>
            </a:r>
            <a:r>
              <a:rPr lang="es-ES_tradnl" sz="2000" dirty="0">
                <a:solidFill>
                  <a:srgbClr val="DDE9EC"/>
                </a:solidFill>
                <a:latin typeface="Comic Sans MS" pitchFamily="66" charset="0"/>
              </a:rPr>
              <a:t>distintos soportes(texto, internet, </a:t>
            </a:r>
            <a:r>
              <a:rPr lang="es-ES_tradnl" sz="2000" dirty="0" smtClean="0">
                <a:solidFill>
                  <a:srgbClr val="DDE9EC"/>
                </a:solidFill>
                <a:latin typeface="Comic Sans MS" pitchFamily="66" charset="0"/>
              </a:rPr>
              <a:t>….)</a:t>
            </a:r>
            <a:endParaRPr lang="es-ES_tradnl" sz="2000" dirty="0">
              <a:solidFill>
                <a:srgbClr val="DDE9EC"/>
              </a:solidFill>
              <a:latin typeface="Comic Sans MS" pitchFamily="66" charset="0"/>
            </a:endParaRPr>
          </a:p>
          <a:p>
            <a:pPr lvl="1">
              <a:buClr>
                <a:srgbClr val="9FB8CD">
                  <a:shade val="75000"/>
                </a:srgbClr>
              </a:buClr>
            </a:pPr>
            <a:endParaRPr lang="es-ES" sz="2000" dirty="0">
              <a:solidFill>
                <a:srgbClr val="DDE9EC"/>
              </a:solidFill>
              <a:latin typeface="Comic Sans MS" pitchFamily="66" charset="0"/>
            </a:endParaRPr>
          </a:p>
          <a:p>
            <a:pPr lvl="1"/>
            <a:endParaRPr lang="es-ES" sz="2000" dirty="0">
              <a:latin typeface="+mj-lt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15200" cy="822920"/>
          </a:xfrm>
        </p:spPr>
        <p:txBody>
          <a:bodyPr/>
          <a:lstStyle/>
          <a:p>
            <a:r>
              <a:rPr lang="es-ES" dirty="0"/>
              <a:t>                </a:t>
            </a:r>
            <a:r>
              <a:rPr lang="es-ES" b="1" dirty="0">
                <a:solidFill>
                  <a:srgbClr val="92D050"/>
                </a:solidFill>
                <a:latin typeface="Comic Sans MS" pitchFamily="66" charset="0"/>
              </a:rPr>
              <a:t>SCIENCES</a:t>
            </a:r>
          </a:p>
        </p:txBody>
      </p:sp>
    </p:spTree>
    <p:extLst>
      <p:ext uri="{BB962C8B-B14F-4D97-AF65-F5344CB8AC3E}">
        <p14:creationId xmlns:p14="http://schemas.microsoft.com/office/powerpoint/2010/main" val="41915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440816"/>
              </p:ext>
            </p:extLst>
          </p:nvPr>
        </p:nvGraphicFramePr>
        <p:xfrm>
          <a:off x="467544" y="1124744"/>
          <a:ext cx="8229600" cy="4428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165928541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166655887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3823008969"/>
                    </a:ext>
                  </a:extLst>
                </a:gridCol>
              </a:tblGrid>
              <a:tr h="878498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1º TRIMESTRE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2º TRIMESTRE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3º TRIMESTRE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3443804"/>
                  </a:ext>
                </a:extLst>
              </a:tr>
              <a:tr h="351399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ES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smtClean="0"/>
                        <a:t>Salida</a:t>
                      </a:r>
                      <a:r>
                        <a:rPr lang="es-ES" baseline="0" dirty="0" smtClean="0"/>
                        <a:t> lúdico cultural</a:t>
                      </a:r>
                      <a:endParaRPr lang="es-ES" dirty="0" smtClean="0"/>
                    </a:p>
                    <a:p>
                      <a:pPr marL="0" indent="0">
                        <a:buFontTx/>
                        <a:buNone/>
                      </a:pPr>
                      <a:endParaRPr lang="es-ES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smtClean="0"/>
                        <a:t>Teatro</a:t>
                      </a:r>
                      <a:r>
                        <a:rPr lang="es-ES" baseline="0" dirty="0" smtClean="0"/>
                        <a:t> en inglés en el centro(pendiente del curso pasado)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/>
                        <a:t>THANKSGIVING</a:t>
                      </a:r>
                      <a:endParaRPr lang="es-ES" dirty="0" smtClean="0"/>
                    </a:p>
                    <a:p>
                      <a:pPr marL="0" indent="0">
                        <a:buFontTx/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/>
                        <a:t>Visita al parque de bomberos de </a:t>
                      </a:r>
                      <a:r>
                        <a:rPr lang="es-ES" baseline="0" dirty="0" err="1" smtClean="0"/>
                        <a:t>Lozoyuela</a:t>
                      </a:r>
                      <a:r>
                        <a:rPr lang="es-ES" baseline="0" dirty="0" smtClean="0"/>
                        <a:t> (27 de marzo).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/>
                        <a:t>Book </a:t>
                      </a:r>
                      <a:r>
                        <a:rPr lang="es-ES" baseline="0" dirty="0" err="1" smtClean="0"/>
                        <a:t>fair</a:t>
                      </a:r>
                      <a:r>
                        <a:rPr lang="es-ES" baseline="0" dirty="0" smtClean="0"/>
                        <a:t> (29 de marzo)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/>
                        <a:t>Posible visita al centro de mayores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None/>
                      </a:pPr>
                      <a:endParaRPr lang="es-ES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smtClean="0"/>
                        <a:t>Semana cultural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smtClean="0"/>
                        <a:t>Salida de primavera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smtClean="0"/>
                        <a:t>Salida de convivencia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smtClean="0"/>
                        <a:t>Inmersión</a:t>
                      </a:r>
                      <a:r>
                        <a:rPr lang="es-ES" baseline="0" dirty="0" smtClean="0"/>
                        <a:t> lingüística( actividad en el centro)</a:t>
                      </a:r>
                      <a:endParaRPr lang="es-ES" dirty="0" smtClean="0"/>
                    </a:p>
                    <a:p>
                      <a:pPr marL="0" indent="0">
                        <a:buFontTx/>
                        <a:buNone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9302150"/>
                  </a:ext>
                </a:extLst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2292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CC00CC"/>
                </a:solidFill>
                <a:latin typeface="Comic Sans MS" pitchFamily="66" charset="0"/>
              </a:rPr>
              <a:t>ACTIVIDADES COMPLEMENTARIAS</a:t>
            </a:r>
            <a:endParaRPr lang="es-ES" sz="3600" dirty="0">
              <a:solidFill>
                <a:srgbClr val="CC00CC"/>
              </a:solidFill>
              <a:latin typeface="Comic Sans MS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544888" cy="63937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577923" cy="57792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40768"/>
            <a:ext cx="658565" cy="63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s-ES_tradnl" dirty="0" smtClean="0"/>
              <a:t> </a:t>
            </a:r>
            <a:r>
              <a:rPr lang="es-ES_tradnl" dirty="0" smtClean="0">
                <a:latin typeface="Comic Sans MS" pitchFamily="66" charset="0"/>
              </a:rPr>
              <a:t>La segunda evaluación se cierra a partir de mediados de marzo y el boletín de notas se entregará a finales de marzo. </a:t>
            </a:r>
          </a:p>
          <a:p>
            <a:pPr>
              <a:buFontTx/>
              <a:buChar char="-"/>
            </a:pPr>
            <a:r>
              <a:rPr lang="es-ES_tradnl" dirty="0" smtClean="0">
                <a:latin typeface="Comic Sans MS" pitchFamily="66" charset="0"/>
              </a:rPr>
              <a:t>Recordar justificar las faltas de asistencia. </a:t>
            </a:r>
          </a:p>
          <a:p>
            <a:pPr>
              <a:buFontTx/>
              <a:buChar char="-"/>
            </a:pPr>
            <a:r>
              <a:rPr lang="es-ES_tradnl" dirty="0" smtClean="0">
                <a:latin typeface="Comic Sans MS" pitchFamily="66" charset="0"/>
              </a:rPr>
              <a:t> Los martes ropa cómoda y calzado deportivo. </a:t>
            </a:r>
          </a:p>
          <a:p>
            <a:pPr>
              <a:buFontTx/>
              <a:buChar char="-"/>
            </a:pPr>
            <a:r>
              <a:rPr lang="es-ES_tradnl" dirty="0" smtClean="0">
                <a:latin typeface="Comic Sans MS" pitchFamily="66" charset="0"/>
              </a:rPr>
              <a:t> Lunes, miércoles y viernes desayuno con fruta en el colegio. </a:t>
            </a:r>
          </a:p>
          <a:p>
            <a:pPr>
              <a:buFontTx/>
              <a:buChar char="-"/>
            </a:pPr>
            <a:r>
              <a:rPr lang="es-ES_tradnl" dirty="0" smtClean="0">
                <a:latin typeface="Comic Sans MS" pitchFamily="66" charset="0"/>
              </a:rPr>
              <a:t> Pruebas de la Comunidad de Madrid: 9 y 10 de abril (inglés, matemáticas y lengua).</a:t>
            </a:r>
          </a:p>
          <a:p>
            <a:pPr>
              <a:buFontTx/>
              <a:buChar char="-"/>
            </a:pPr>
            <a:r>
              <a:rPr lang="es-ES_tradnl" dirty="0" smtClean="0">
                <a:latin typeface="Comic Sans MS" pitchFamily="66" charset="0"/>
              </a:rPr>
              <a:t>Revisar material: tijeras, pegamento, rotuladores de pizarra…</a:t>
            </a:r>
          </a:p>
          <a:p>
            <a:pPr>
              <a:buFontTx/>
              <a:buChar char="-"/>
            </a:pPr>
            <a:r>
              <a:rPr lang="es-ES_tradnl" dirty="0" smtClean="0">
                <a:latin typeface="Comic Sans MS" pitchFamily="66" charset="0"/>
              </a:rPr>
              <a:t>- Sesión semanal junto con los alumnos de 4º para elaborar y editar el periódico digital </a:t>
            </a:r>
            <a:r>
              <a:rPr lang="es-ES_tradnl" smtClean="0">
                <a:latin typeface="Comic Sans MS" pitchFamily="66" charset="0"/>
              </a:rPr>
              <a:t>del colegio. </a:t>
            </a:r>
            <a:endParaRPr lang="es-ES_tradnl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rgbClr val="CC0099"/>
                </a:solidFill>
              </a:rPr>
              <a:t>INFORMACIÓN IMPORTANTE</a:t>
            </a:r>
            <a:endParaRPr lang="es-ES" sz="32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2005</TotalTime>
  <Words>770</Words>
  <Application>Microsoft Office PowerPoint</Application>
  <PresentationFormat>Presentación en pantalla (4:3)</PresentationFormat>
  <Paragraphs>102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Comic Sans MS</vt:lpstr>
      <vt:lpstr>Wingdings 2</vt:lpstr>
      <vt:lpstr>Papel</vt:lpstr>
      <vt:lpstr>BIENVENIDAS FAMILIAS A LA REUNIÓN DEL  2º TRIMESTRE  3º PRIMARIA</vt:lpstr>
      <vt:lpstr>Resultados 1ª evaluación</vt:lpstr>
      <vt:lpstr>LENGUA Y MATEMÁTICAS</vt:lpstr>
      <vt:lpstr>Mejora de la lectura</vt:lpstr>
      <vt:lpstr>METODOLOGÍA GENERAL</vt:lpstr>
      <vt:lpstr>            INGLÉS</vt:lpstr>
      <vt:lpstr>                SCIENCES</vt:lpstr>
      <vt:lpstr>ACTIVIDADES COMPLEMENTARIAS</vt:lpstr>
      <vt:lpstr>INFORMACIÓN IMPORTANTE</vt:lpstr>
      <vt:lpstr>       RETOS SALUDABLES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PADRES  5º PRIMARIA</dc:title>
  <dc:creator>Club Canto Berrueco</dc:creator>
  <cp:lastModifiedBy>EDUCALOGIN EDUCALOGIN , EDUCALOGIN</cp:lastModifiedBy>
  <cp:revision>89</cp:revision>
  <dcterms:created xsi:type="dcterms:W3CDTF">2015-10-15T21:54:22Z</dcterms:created>
  <dcterms:modified xsi:type="dcterms:W3CDTF">2019-02-26T08:10:57Z</dcterms:modified>
</cp:coreProperties>
</file>